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4"/>
  </p:notesMasterIdLst>
  <p:sldIdLst>
    <p:sldId id="801" r:id="rId2"/>
    <p:sldId id="807" r:id="rId3"/>
    <p:sldId id="808" r:id="rId4"/>
    <p:sldId id="809" r:id="rId5"/>
    <p:sldId id="810" r:id="rId6"/>
    <p:sldId id="811" r:id="rId7"/>
    <p:sldId id="812" r:id="rId8"/>
    <p:sldId id="814" r:id="rId9"/>
    <p:sldId id="813" r:id="rId10"/>
    <p:sldId id="815" r:id="rId11"/>
    <p:sldId id="816" r:id="rId12"/>
    <p:sldId id="817" r:id="rId1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8" roundtripDataSignature="AMtx7mjB3tl2SxVmVezr+1hB2EMQP7Gs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  <a:srgbClr val="8BAE2B"/>
    <a:srgbClr val="13458E"/>
    <a:srgbClr val="ECCD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FBA5A5-86A9-43CC-8D48-E2E8103B129D}">
  <a:tblStyle styleId="{79FBA5A5-86A9-43CC-8D48-E2E8103B12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73" autoAdjust="0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1552" y="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48" Type="http://customschemas.google.com/relationships/presentationmetadata" Target="meta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Javier Bonet García" userId="c67cd2f5-7354-47bd-a51e-00312a09adde" providerId="ADAL" clId="{FBA815C7-6780-BC47-BD08-C6F97E7F8A55}"/>
    <pc:docChg chg="modSld">
      <pc:chgData name="Francisco Javier Bonet García" userId="c67cd2f5-7354-47bd-a51e-00312a09adde" providerId="ADAL" clId="{FBA815C7-6780-BC47-BD08-C6F97E7F8A55}" dt="2025-03-02T09:53:13.495" v="26" actId="1036"/>
      <pc:docMkLst>
        <pc:docMk/>
      </pc:docMkLst>
      <pc:sldChg chg="modSp mod">
        <pc:chgData name="Francisco Javier Bonet García" userId="c67cd2f5-7354-47bd-a51e-00312a09adde" providerId="ADAL" clId="{FBA815C7-6780-BC47-BD08-C6F97E7F8A55}" dt="2025-03-02T09:53:13.495" v="26" actId="1036"/>
        <pc:sldMkLst>
          <pc:docMk/>
          <pc:sldMk cId="10861193" sldId="801"/>
        </pc:sldMkLst>
        <pc:spChg chg="mod">
          <ac:chgData name="Francisco Javier Bonet García" userId="c67cd2f5-7354-47bd-a51e-00312a09adde" providerId="ADAL" clId="{FBA815C7-6780-BC47-BD08-C6F97E7F8A55}" dt="2025-03-02T09:53:13.495" v="26" actId="1036"/>
          <ac:spMkLst>
            <pc:docMk/>
            <pc:sldMk cId="10861193" sldId="801"/>
            <ac:spMk id="3" creationId="{0AB93531-AF88-3E2E-7039-D078EEBA0054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0483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5974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0875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19179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335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8393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0464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2116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7732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3547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316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526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3861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9405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6016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6095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69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6283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7487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9944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7768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440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762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380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6661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85057" y="898170"/>
            <a:ext cx="94705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000" b="1" dirty="0"/>
              <a:t>Consejos para abordar los problemas complejos</a:t>
            </a:r>
          </a:p>
          <a:p>
            <a:pPr algn="ctr"/>
            <a:r>
              <a:rPr lang="es-ES" sz="3000" b="1" dirty="0"/>
              <a:t>(para interactuar con sistemas)</a:t>
            </a:r>
            <a:endParaRPr lang="en-ES" sz="3000" b="1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EC3E917-89CE-4128-C320-E0E0F207DB75}"/>
              </a:ext>
            </a:extLst>
          </p:cNvPr>
          <p:cNvGrpSpPr/>
          <p:nvPr/>
        </p:nvGrpSpPr>
        <p:grpSpPr>
          <a:xfrm>
            <a:off x="640443" y="2081139"/>
            <a:ext cx="7064188" cy="4370230"/>
            <a:chOff x="640443" y="2081139"/>
            <a:chExt cx="7064188" cy="437023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C9A82F-1398-80E5-2134-42A2751C689E}"/>
                </a:ext>
              </a:extLst>
            </p:cNvPr>
            <p:cNvSpPr txBox="1"/>
            <p:nvPr/>
          </p:nvSpPr>
          <p:spPr>
            <a:xfrm>
              <a:off x="640443" y="6143592"/>
              <a:ext cx="706418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ES" dirty="0"/>
                <a:t>https://www.15-15-15.org/webzine/2019/02/03/bailar-con-sistemas/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12B28F5-E760-29C0-313A-03C4585A5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34353" y="2081139"/>
              <a:ext cx="6207329" cy="4014073"/>
            </a:xfrm>
            <a:prstGeom prst="rect">
              <a:avLst/>
            </a:prstGeom>
          </p:spPr>
        </p:pic>
      </p:grpSp>
      <p:pic>
        <p:nvPicPr>
          <p:cNvPr id="1026" name="Picture 2" descr="The Donella Meadows Project | Donella meadows, Systems thinking ...">
            <a:extLst>
              <a:ext uri="{FF2B5EF4-FFF2-40B4-BE49-F238E27FC236}">
                <a16:creationId xmlns:a16="http://schemas.microsoft.com/office/drawing/2014/main" id="{64D3AE98-5EA9-CCF7-C3FE-A736457424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6" r="22164"/>
          <a:stretch/>
        </p:blipFill>
        <p:spPr bwMode="auto">
          <a:xfrm>
            <a:off x="6150279" y="3707703"/>
            <a:ext cx="2317315" cy="174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1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705515"/>
            <a:ext cx="78710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000" b="1" dirty="0"/>
              <a:t>9. Amplía los horizontes temporales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C19EFB-FC29-4B5E-C3CA-A4D2E566A0B1}"/>
              </a:ext>
            </a:extLst>
          </p:cNvPr>
          <p:cNvSpPr txBox="1"/>
          <p:nvPr/>
        </p:nvSpPr>
        <p:spPr>
          <a:xfrm>
            <a:off x="999717" y="2330986"/>
            <a:ext cx="25362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000" b="1" dirty="0"/>
              <a:t>Deuda de extinción</a:t>
            </a:r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9BE6FC01-6708-2B33-C33E-C03B47533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989" y="2413401"/>
            <a:ext cx="5608011" cy="415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&quot;Estamos luchando para que el lince sea una especie vulnerable y no en ...">
            <a:extLst>
              <a:ext uri="{FF2B5EF4-FFF2-40B4-BE49-F238E27FC236}">
                <a16:creationId xmlns:a16="http://schemas.microsoft.com/office/drawing/2014/main" id="{11941365-6CAE-3AE4-28BD-3CCF003D4B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4" r="21023"/>
          <a:stretch/>
        </p:blipFill>
        <p:spPr bwMode="auto">
          <a:xfrm>
            <a:off x="555810" y="3219268"/>
            <a:ext cx="2850777" cy="3201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6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2">
            <a:extLst>
              <a:ext uri="{FF2B5EF4-FFF2-40B4-BE49-F238E27FC236}">
                <a16:creationId xmlns:a16="http://schemas.microsoft.com/office/drawing/2014/main" id="{BC13E7EC-E05E-BD82-137B-D53ADCB70CBA}"/>
              </a:ext>
            </a:extLst>
          </p:cNvPr>
          <p:cNvGrpSpPr/>
          <p:nvPr/>
        </p:nvGrpSpPr>
        <p:grpSpPr>
          <a:xfrm>
            <a:off x="3058064" y="997629"/>
            <a:ext cx="7076199" cy="5739375"/>
            <a:chOff x="2198266" y="1029889"/>
            <a:chExt cx="7076199" cy="5739375"/>
          </a:xfrm>
        </p:grpSpPr>
        <p:pic>
          <p:nvPicPr>
            <p:cNvPr id="8" name="Imagen 1" descr="Figuras (arrastrado).pdf">
              <a:extLst>
                <a:ext uri="{FF2B5EF4-FFF2-40B4-BE49-F238E27FC236}">
                  <a16:creationId xmlns:a16="http://schemas.microsoft.com/office/drawing/2014/main" id="{E32AB59D-C426-00E7-9B5E-C93E12483B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004" t="2498" r="31068" b="6242"/>
            <a:stretch/>
          </p:blipFill>
          <p:spPr>
            <a:xfrm>
              <a:off x="4572000" y="1029889"/>
              <a:ext cx="3520966" cy="5547835"/>
            </a:xfrm>
            <a:prstGeom prst="rect">
              <a:avLst/>
            </a:prstGeom>
          </p:spPr>
        </p:pic>
        <p:sp>
          <p:nvSpPr>
            <p:cNvPr id="9" name="CuadroTexto 14">
              <a:extLst>
                <a:ext uri="{FF2B5EF4-FFF2-40B4-BE49-F238E27FC236}">
                  <a16:creationId xmlns:a16="http://schemas.microsoft.com/office/drawing/2014/main" id="{854B69F7-CD8C-E15D-63DB-E9E2C5BE864B}"/>
                </a:ext>
              </a:extLst>
            </p:cNvPr>
            <p:cNvSpPr txBox="1"/>
            <p:nvPr/>
          </p:nvSpPr>
          <p:spPr>
            <a:xfrm>
              <a:off x="2198266" y="6507654"/>
              <a:ext cx="70761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Navarro-González et al. 2013. </a:t>
              </a:r>
              <a:r>
                <a:rPr lang="es-ES" sz="1100" dirty="0" err="1">
                  <a:solidFill>
                    <a:srgbClr val="7F7F7F"/>
                  </a:solidFill>
                  <a:latin typeface="Meta Bold Roman"/>
                  <a:cs typeface="Meta Bold Roman"/>
                </a:rPr>
                <a:t>Ecological</a:t>
              </a:r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 </a:t>
              </a:r>
              <a:r>
                <a:rPr lang="es-ES" sz="1100" dirty="0" err="1">
                  <a:solidFill>
                    <a:srgbClr val="7F7F7F"/>
                  </a:solidFill>
                  <a:latin typeface="Meta Bold Roman"/>
                  <a:cs typeface="Meta Bold Roman"/>
                </a:rPr>
                <a:t>Applications</a:t>
              </a:r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. 23(6). 1267-1276</a:t>
              </a:r>
            </a:p>
          </p:txBody>
        </p:sp>
      </p:grpSp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817600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705515"/>
            <a:ext cx="57194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000" b="1" dirty="0"/>
              <a:t>9. Amplía los horizontes temporales</a:t>
            </a:r>
          </a:p>
        </p:txBody>
      </p:sp>
      <p:pic>
        <p:nvPicPr>
          <p:cNvPr id="10" name="Imagen 1">
            <a:extLst>
              <a:ext uri="{FF2B5EF4-FFF2-40B4-BE49-F238E27FC236}">
                <a16:creationId xmlns:a16="http://schemas.microsoft.com/office/drawing/2014/main" id="{596D52E0-4C9C-0C32-4169-1C1750A27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2" y="2911729"/>
            <a:ext cx="5371196" cy="326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2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817600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C376FE2-2F43-FE96-243A-AC3C9864C1F4}"/>
              </a:ext>
            </a:extLst>
          </p:cNvPr>
          <p:cNvGrpSpPr/>
          <p:nvPr/>
        </p:nvGrpSpPr>
        <p:grpSpPr>
          <a:xfrm>
            <a:off x="555811" y="1726691"/>
            <a:ext cx="8175813" cy="1788828"/>
            <a:chOff x="555811" y="3813465"/>
            <a:chExt cx="8175813" cy="182730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E7F69A9-CE87-DC82-170C-68E94C108803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10. Amplía los horizontes del pensar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0C86C94-C10A-7388-36C1-24BB98FED456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Desafía los horizontes de las disciplinas.</a:t>
              </a:r>
            </a:p>
            <a:p>
              <a:r>
                <a:rPr lang="es-ES" sz="2500" dirty="0"/>
                <a:t>Escucha empáticamente y sin juicio.</a:t>
              </a:r>
            </a:p>
            <a:p>
              <a:r>
                <a:rPr lang="es-ES" sz="2500" dirty="0"/>
                <a:t>Actitud de aprendizaje</a:t>
              </a:r>
              <a:endParaRPr lang="en-ES" sz="25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F4D892-1F4D-F4E2-8133-EC8E247028DA}"/>
              </a:ext>
            </a:extLst>
          </p:cNvPr>
          <p:cNvGrpSpPr/>
          <p:nvPr/>
        </p:nvGrpSpPr>
        <p:grpSpPr>
          <a:xfrm>
            <a:off x="555811" y="3724167"/>
            <a:ext cx="8175813" cy="1788828"/>
            <a:chOff x="555811" y="3813465"/>
            <a:chExt cx="8175813" cy="182730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8A87107-97E2-24DA-3832-9F6CA720BE9A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11. Amplía los horizontes del cuidado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2EB841-449D-C0C0-DC0E-0A434337F5C3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Las relaciones fuertes ayudan a resolver problemas.</a:t>
              </a:r>
            </a:p>
            <a:p>
              <a:r>
                <a:rPr lang="es-ES" sz="2500" dirty="0"/>
                <a:t>Los sistemas se basan en la interconexión</a:t>
              </a:r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0480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BE3C11-487E-349F-831E-8ED7F662925B}"/>
              </a:ext>
            </a:extLst>
          </p:cNvPr>
          <p:cNvSpPr txBox="1"/>
          <p:nvPr/>
        </p:nvSpPr>
        <p:spPr>
          <a:xfrm>
            <a:off x="555811" y="1930877"/>
            <a:ext cx="32223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000" b="1" dirty="0"/>
              <a:t>1. Píllale el ritmo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94EFB1-BDEF-CB7E-6685-1E330A20B87E}"/>
              </a:ext>
            </a:extLst>
          </p:cNvPr>
          <p:cNvSpPr txBox="1"/>
          <p:nvPr/>
        </p:nvSpPr>
        <p:spPr>
          <a:xfrm>
            <a:off x="717176" y="2610378"/>
            <a:ext cx="8426824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342900" indent="-342900">
              <a:buFont typeface="Arial" panose="020B0604020202020204" pitchFamily="34" charset="0"/>
              <a:buChar char="•"/>
              <a:defRPr sz="2000" b="1">
                <a:solidFill>
                  <a:srgbClr val="70AD47"/>
                </a:solidFill>
              </a:defRPr>
            </a:lvl1pPr>
          </a:lstStyle>
          <a:p>
            <a:r>
              <a:rPr lang="en-ES" sz="2500" dirty="0"/>
              <a:t>Observa su funcionamiento. Pon el foco en su dinámica y estructura. Con datos fiables.</a:t>
            </a:r>
          </a:p>
          <a:p>
            <a:r>
              <a:rPr lang="en-ES" sz="2500" dirty="0"/>
              <a:t>Aprende su historia</a:t>
            </a:r>
            <a:r>
              <a:rPr lang="en-ES" sz="2500"/>
              <a:t>. </a:t>
            </a:r>
            <a:r>
              <a:rPr lang="en-GB" sz="2500" dirty="0"/>
              <a:t>E</a:t>
            </a:r>
            <a:r>
              <a:rPr lang="en-ES" sz="2500" dirty="0"/>
              <a:t>mpezar por ahí ayuda a formular preguntas útiles. </a:t>
            </a:r>
          </a:p>
          <a:p>
            <a:endParaRPr lang="en-ES" sz="2500" dirty="0"/>
          </a:p>
        </p:txBody>
      </p:sp>
    </p:spTree>
    <p:extLst>
      <p:ext uri="{BB962C8B-B14F-4D97-AF65-F5344CB8AC3E}">
        <p14:creationId xmlns:p14="http://schemas.microsoft.com/office/powerpoint/2010/main" val="370629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930877"/>
            <a:ext cx="8588189" cy="1925996"/>
            <a:chOff x="555811" y="1930877"/>
            <a:chExt cx="8588189" cy="19259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7024680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2. Escucha la “sabiduría” del sistema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426824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Apoya las estructuras existentes que ayudan al sistema a funcionar. Ej. Ayuda humanitaria.</a:t>
              </a:r>
              <a:endParaRPr lang="en-ES" sz="2500" dirty="0"/>
            </a:p>
            <a:p>
              <a:endParaRPr lang="en-ES" sz="25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3813465"/>
            <a:ext cx="8588189" cy="2695437"/>
            <a:chOff x="555811" y="3813465"/>
            <a:chExt cx="8588189" cy="269543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5719836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3. Airea tus modelos mentales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492966"/>
              <a:ext cx="8426824" cy="2015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Tu conocimiento del sistema no es más que un modelo simplificado de la realidad (Kant)</a:t>
              </a:r>
            </a:p>
            <a:p>
              <a:r>
                <a:rPr lang="es-ES" sz="2500" dirty="0"/>
                <a:t>Recopila cuantas más visiones puedas mejor. Esto te ayudará a entender mejor lo que ocurre. </a:t>
              </a:r>
              <a:endParaRPr lang="en-ES" sz="2500" dirty="0"/>
            </a:p>
            <a:p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1465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930877"/>
            <a:ext cx="8588189" cy="2695437"/>
            <a:chOff x="555811" y="1930877"/>
            <a:chExt cx="8588189" cy="269543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5894562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4. Mantente humilde y aprendiz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426824" cy="2015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Aprendemos por experimentación y de los errores cometidos (abrázalos)</a:t>
              </a:r>
            </a:p>
            <a:p>
              <a:r>
                <a:rPr lang="es-ES" sz="2500" dirty="0"/>
                <a:t>Nada de empeñarse en mantener el rumbo. </a:t>
              </a:r>
            </a:p>
            <a:p>
              <a:r>
                <a:rPr lang="es-ES" sz="2500" dirty="0"/>
                <a:t>Pequeños pasos y evaluación constante. </a:t>
              </a:r>
              <a:endParaRPr lang="en-ES" sz="2500" dirty="0"/>
            </a:p>
            <a:p>
              <a:endParaRPr lang="en-ES" sz="25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4512652"/>
            <a:ext cx="8588189" cy="1925996"/>
            <a:chOff x="555811" y="3813465"/>
            <a:chExt cx="8588189" cy="19259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636584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5. El flujo de información es clave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492966"/>
              <a:ext cx="8426824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Comparte tus datos, no retengas información ni la distorsiones. Ej. Contaminación USA.</a:t>
              </a:r>
              <a:endParaRPr lang="en-ES" sz="2500" dirty="0"/>
            </a:p>
            <a:p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24371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888921"/>
            <a:ext cx="8175813" cy="3080158"/>
            <a:chOff x="555811" y="1930877"/>
            <a:chExt cx="8175813" cy="308015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756168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6. Sitúa la responsabilidad en el sistema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014448" cy="24006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El sistema debe de tener mecanismos de regulación eficaces.</a:t>
              </a:r>
            </a:p>
            <a:p>
              <a:r>
                <a:rPr lang="es-ES" sz="2500" dirty="0"/>
                <a:t>Responsabilidad intrínseca. Envía retroalimentación clara y rápidamente a los que deciden.</a:t>
              </a:r>
              <a:endParaRPr lang="en-ES" sz="2500" dirty="0"/>
            </a:p>
            <a:p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8700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1915589"/>
            <a:ext cx="8175813" cy="1762582"/>
            <a:chOff x="555811" y="3813465"/>
            <a:chExt cx="8175813" cy="180049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8. Busca el bien del conjunto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No maximizar partes del sistema ignorando el conjunto.</a:t>
              </a:r>
              <a:endParaRPr lang="en-ES" sz="2500" dirty="0"/>
            </a:p>
            <a:p>
              <a:endParaRPr lang="en-ES" sz="2500" dirty="0"/>
            </a:p>
          </p:txBody>
        </p:sp>
      </p:grpSp>
      <p:pic>
        <p:nvPicPr>
          <p:cNvPr id="8194" name="Picture 2" descr="La Guardia Civil suelta conejos aprehendidos en zonas linceras ...">
            <a:extLst>
              <a:ext uri="{FF2B5EF4-FFF2-40B4-BE49-F238E27FC236}">
                <a16:creationId xmlns:a16="http://schemas.microsoft.com/office/drawing/2014/main" id="{73BF799E-93E3-903A-9E5D-60FEB0F83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326" y="3496106"/>
            <a:ext cx="2094477" cy="279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aza menor: los mejores artículos sobre la actividad cinegética">
            <a:extLst>
              <a:ext uri="{FF2B5EF4-FFF2-40B4-BE49-F238E27FC236}">
                <a16:creationId xmlns:a16="http://schemas.microsoft.com/office/drawing/2014/main" id="{0861C277-B4AB-F1F6-C1F3-160025025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51" y="3730128"/>
            <a:ext cx="4572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689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83B1C4-1249-E7C5-27A7-20B34DE7B954}"/>
              </a:ext>
            </a:extLst>
          </p:cNvPr>
          <p:cNvGrpSpPr/>
          <p:nvPr/>
        </p:nvGrpSpPr>
        <p:grpSpPr>
          <a:xfrm>
            <a:off x="555811" y="1930877"/>
            <a:ext cx="8175813" cy="1788828"/>
            <a:chOff x="555811" y="3813465"/>
            <a:chExt cx="8175813" cy="182730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CFAE6E-484C-53CC-C4B9-8724A9DA8244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9. Amplía los horizontes temporales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E89F31D-6B24-137D-02CD-0814009C222A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Proyectar la mirada en el tiempo ayuda a entender mejor el sistema.</a:t>
              </a:r>
            </a:p>
            <a:p>
              <a:r>
                <a:rPr lang="es-ES" sz="2500" dirty="0"/>
                <a:t>Los sistemas tienen memoria</a:t>
              </a:r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72541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684869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684868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Agrupar 49">
            <a:extLst>
              <a:ext uri="{FF2B5EF4-FFF2-40B4-BE49-F238E27FC236}">
                <a16:creationId xmlns:a16="http://schemas.microsoft.com/office/drawing/2014/main" id="{6BBA94A0-26CD-08A8-D9A6-F0FA51E4310E}"/>
              </a:ext>
            </a:extLst>
          </p:cNvPr>
          <p:cNvGrpSpPr/>
          <p:nvPr/>
        </p:nvGrpSpPr>
        <p:grpSpPr>
          <a:xfrm>
            <a:off x="5999454" y="866134"/>
            <a:ext cx="1590392" cy="889506"/>
            <a:chOff x="4067577" y="925270"/>
            <a:chExt cx="1590392" cy="889506"/>
          </a:xfrm>
        </p:grpSpPr>
        <p:sp>
          <p:nvSpPr>
            <p:cNvPr id="6" name="Elipse 40">
              <a:extLst>
                <a:ext uri="{FF2B5EF4-FFF2-40B4-BE49-F238E27FC236}">
                  <a16:creationId xmlns:a16="http://schemas.microsoft.com/office/drawing/2014/main" id="{24AAB68C-079C-8E3C-4361-7288DEDA9BC3}"/>
                </a:ext>
              </a:extLst>
            </p:cNvPr>
            <p:cNvSpPr/>
            <p:nvPr/>
          </p:nvSpPr>
          <p:spPr>
            <a:xfrm>
              <a:off x="4759449" y="1742768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uadroTexto 41">
              <a:extLst>
                <a:ext uri="{FF2B5EF4-FFF2-40B4-BE49-F238E27FC236}">
                  <a16:creationId xmlns:a16="http://schemas.microsoft.com/office/drawing/2014/main" id="{CFF31AD0-2597-60F0-EA44-E96E00AA1C69}"/>
                </a:ext>
              </a:extLst>
            </p:cNvPr>
            <p:cNvSpPr txBox="1"/>
            <p:nvPr/>
          </p:nvSpPr>
          <p:spPr>
            <a:xfrm>
              <a:off x="4067577" y="925270"/>
              <a:ext cx="1590392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Glaciaciones vs. </a:t>
              </a:r>
              <a:r>
                <a:rPr lang="es-E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distrib</a:t>
              </a:r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. </a:t>
              </a:r>
              <a:r>
                <a:rPr lang="es-E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biodiv</a:t>
              </a:r>
              <a:endParaRPr lang="es-ES" sz="1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cxnSp>
          <p:nvCxnSpPr>
            <p:cNvPr id="9" name="Conector recto 42">
              <a:extLst>
                <a:ext uri="{FF2B5EF4-FFF2-40B4-BE49-F238E27FC236}">
                  <a16:creationId xmlns:a16="http://schemas.microsoft.com/office/drawing/2014/main" id="{36FFED27-3806-432E-B0E2-12CC797143FB}"/>
                </a:ext>
              </a:extLst>
            </p:cNvPr>
            <p:cNvCxnSpPr/>
            <p:nvPr/>
          </p:nvCxnSpPr>
          <p:spPr>
            <a:xfrm>
              <a:off x="4788024" y="1412776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Agrupar 45">
            <a:extLst>
              <a:ext uri="{FF2B5EF4-FFF2-40B4-BE49-F238E27FC236}">
                <a16:creationId xmlns:a16="http://schemas.microsoft.com/office/drawing/2014/main" id="{689A8EB9-CC62-94FE-9E01-973C74BA0B49}"/>
              </a:ext>
            </a:extLst>
          </p:cNvPr>
          <p:cNvGrpSpPr/>
          <p:nvPr/>
        </p:nvGrpSpPr>
        <p:grpSpPr>
          <a:xfrm>
            <a:off x="1986537" y="4604959"/>
            <a:ext cx="1195554" cy="853212"/>
            <a:chOff x="307134" y="4956805"/>
            <a:chExt cx="1195554" cy="853212"/>
          </a:xfrm>
        </p:grpSpPr>
        <p:sp>
          <p:nvSpPr>
            <p:cNvPr id="11" name="Elipse 13">
              <a:extLst>
                <a:ext uri="{FF2B5EF4-FFF2-40B4-BE49-F238E27FC236}">
                  <a16:creationId xmlns:a16="http://schemas.microsoft.com/office/drawing/2014/main" id="{8FC235BF-211D-4F23-E582-99D3BF6F4B43}"/>
                </a:ext>
              </a:extLst>
            </p:cNvPr>
            <p:cNvSpPr/>
            <p:nvPr/>
          </p:nvSpPr>
          <p:spPr>
            <a:xfrm>
              <a:off x="860354" y="5738009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5" name="CuadroTexto 16">
              <a:extLst>
                <a:ext uri="{FF2B5EF4-FFF2-40B4-BE49-F238E27FC236}">
                  <a16:creationId xmlns:a16="http://schemas.microsoft.com/office/drawing/2014/main" id="{71EE30E2-C37F-403B-B5E1-10E3F9E29B7A}"/>
                </a:ext>
              </a:extLst>
            </p:cNvPr>
            <p:cNvSpPr txBox="1"/>
            <p:nvPr/>
          </p:nvSpPr>
          <p:spPr>
            <a:xfrm>
              <a:off x="307134" y="4956805"/>
              <a:ext cx="1195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Luz vs. fotosíntesis</a:t>
              </a:r>
            </a:p>
          </p:txBody>
        </p:sp>
        <p:cxnSp>
          <p:nvCxnSpPr>
            <p:cNvPr id="16" name="Conector recto 23">
              <a:extLst>
                <a:ext uri="{FF2B5EF4-FFF2-40B4-BE49-F238E27FC236}">
                  <a16:creationId xmlns:a16="http://schemas.microsoft.com/office/drawing/2014/main" id="{B3DAB204-1F75-A068-E1DC-1061F866C20F}"/>
                </a:ext>
              </a:extLst>
            </p:cNvPr>
            <p:cNvCxnSpPr>
              <a:cxnSpLocks/>
              <a:stCxn id="15" idx="2"/>
              <a:endCxn id="11" idx="0"/>
            </p:cNvCxnSpPr>
            <p:nvPr/>
          </p:nvCxnSpPr>
          <p:spPr>
            <a:xfrm flipH="1">
              <a:off x="896358" y="5480025"/>
              <a:ext cx="8553" cy="25798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Agrupar 48">
            <a:extLst>
              <a:ext uri="{FF2B5EF4-FFF2-40B4-BE49-F238E27FC236}">
                <a16:creationId xmlns:a16="http://schemas.microsoft.com/office/drawing/2014/main" id="{B945279D-28A0-AFB0-4485-2C0324E37770}"/>
              </a:ext>
            </a:extLst>
          </p:cNvPr>
          <p:cNvGrpSpPr/>
          <p:nvPr/>
        </p:nvGrpSpPr>
        <p:grpSpPr>
          <a:xfrm>
            <a:off x="4982718" y="1218696"/>
            <a:ext cx="1590392" cy="889506"/>
            <a:chOff x="3338592" y="1605816"/>
            <a:chExt cx="1590392" cy="889506"/>
          </a:xfrm>
        </p:grpSpPr>
        <p:sp>
          <p:nvSpPr>
            <p:cNvPr id="18" name="Elipse 37">
              <a:extLst>
                <a:ext uri="{FF2B5EF4-FFF2-40B4-BE49-F238E27FC236}">
                  <a16:creationId xmlns:a16="http://schemas.microsoft.com/office/drawing/2014/main" id="{3359F6CC-1653-DFE6-B4C0-ADC839CD5F3F}"/>
                </a:ext>
              </a:extLst>
            </p:cNvPr>
            <p:cNvSpPr/>
            <p:nvPr/>
          </p:nvSpPr>
          <p:spPr>
            <a:xfrm>
              <a:off x="4030464" y="2423314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CuadroTexto 38">
              <a:extLst>
                <a:ext uri="{FF2B5EF4-FFF2-40B4-BE49-F238E27FC236}">
                  <a16:creationId xmlns:a16="http://schemas.microsoft.com/office/drawing/2014/main" id="{CC9B0CDA-35B7-9531-E9B0-5DFA813BD5E5}"/>
                </a:ext>
              </a:extLst>
            </p:cNvPr>
            <p:cNvSpPr txBox="1"/>
            <p:nvPr/>
          </p:nvSpPr>
          <p:spPr>
            <a:xfrm>
              <a:off x="3338592" y="1605816"/>
              <a:ext cx="1590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Sedimentos antiguos en lagos</a:t>
              </a:r>
            </a:p>
          </p:txBody>
        </p:sp>
        <p:cxnSp>
          <p:nvCxnSpPr>
            <p:cNvPr id="20" name="Conector recto 39">
              <a:extLst>
                <a:ext uri="{FF2B5EF4-FFF2-40B4-BE49-F238E27FC236}">
                  <a16:creationId xmlns:a16="http://schemas.microsoft.com/office/drawing/2014/main" id="{8572E398-C171-2227-1FE3-6AFA599DA66E}"/>
                </a:ext>
              </a:extLst>
            </p:cNvPr>
            <p:cNvCxnSpPr/>
            <p:nvPr/>
          </p:nvCxnSpPr>
          <p:spPr>
            <a:xfrm>
              <a:off x="4059039" y="2093322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Agrupar 53">
            <a:extLst>
              <a:ext uri="{FF2B5EF4-FFF2-40B4-BE49-F238E27FC236}">
                <a16:creationId xmlns:a16="http://schemas.microsoft.com/office/drawing/2014/main" id="{12521249-D09C-6A7C-6597-E54AEDD824CD}"/>
              </a:ext>
            </a:extLst>
          </p:cNvPr>
          <p:cNvGrpSpPr/>
          <p:nvPr/>
        </p:nvGrpSpPr>
        <p:grpSpPr>
          <a:xfrm>
            <a:off x="147535" y="5940737"/>
            <a:ext cx="8997443" cy="1030814"/>
            <a:chOff x="147535" y="5851092"/>
            <a:chExt cx="8997443" cy="1030814"/>
          </a:xfrm>
        </p:grpSpPr>
        <p:sp>
          <p:nvSpPr>
            <p:cNvPr id="22" name="Rectángulo 50">
              <a:extLst>
                <a:ext uri="{FF2B5EF4-FFF2-40B4-BE49-F238E27FC236}">
                  <a16:creationId xmlns:a16="http://schemas.microsoft.com/office/drawing/2014/main" id="{54D6FACE-3EEC-20DE-2E01-D3524FEB8018}"/>
                </a:ext>
              </a:extLst>
            </p:cNvPr>
            <p:cNvSpPr/>
            <p:nvPr/>
          </p:nvSpPr>
          <p:spPr>
            <a:xfrm>
              <a:off x="147535" y="6374075"/>
              <a:ext cx="8997443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900" dirty="0" err="1"/>
                <a:t>Daryl</a:t>
              </a:r>
              <a:r>
                <a:rPr lang="es-ES_tradnl" sz="900" dirty="0"/>
                <a:t> L. Moorhead, Peter T. Doran, Andrew G. </a:t>
              </a:r>
              <a:r>
                <a:rPr lang="es-ES_tradnl" sz="900" dirty="0" err="1"/>
                <a:t>Fountain</a:t>
              </a:r>
              <a:r>
                <a:rPr lang="es-ES_tradnl" sz="900" dirty="0"/>
                <a:t>, W. Berry </a:t>
              </a:r>
              <a:r>
                <a:rPr lang="es-ES_tradnl" sz="900" dirty="0" err="1"/>
                <a:t>Lyons</a:t>
              </a:r>
              <a:r>
                <a:rPr lang="es-ES_tradnl" sz="900" dirty="0"/>
                <a:t>, Diane M. </a:t>
              </a:r>
              <a:r>
                <a:rPr lang="es-ES_tradnl" sz="900" dirty="0" err="1"/>
                <a:t>McKnight</a:t>
              </a:r>
              <a:r>
                <a:rPr lang="es-ES_tradnl" sz="900" dirty="0"/>
                <a:t>, John C. </a:t>
              </a:r>
              <a:r>
                <a:rPr lang="es-ES_tradnl" sz="900" dirty="0" err="1"/>
                <a:t>Priscu</a:t>
              </a:r>
              <a:r>
                <a:rPr lang="es-ES_tradnl" sz="900" dirty="0"/>
                <a:t>, Ross A. Virginia, D. H. W. (1999). </a:t>
              </a:r>
              <a:r>
                <a:rPr lang="es-ES_tradnl" sz="900" dirty="0" err="1"/>
                <a:t>Ecological</a:t>
              </a:r>
              <a:r>
                <a:rPr lang="es-ES_tradnl" sz="900" dirty="0"/>
                <a:t> </a:t>
              </a:r>
              <a:r>
                <a:rPr lang="es-ES_tradnl" sz="900" dirty="0" err="1"/>
                <a:t>Legacies</a:t>
              </a:r>
              <a:r>
                <a:rPr lang="es-ES_tradnl" sz="900" dirty="0"/>
                <a:t>: </a:t>
              </a:r>
              <a:r>
                <a:rPr lang="es-ES_tradnl" sz="900" dirty="0" err="1"/>
                <a:t>Impacts</a:t>
              </a:r>
              <a:r>
                <a:rPr lang="es-ES_tradnl" sz="900" dirty="0"/>
                <a:t> </a:t>
              </a:r>
              <a:r>
                <a:rPr lang="es-ES_tradnl" sz="900" dirty="0" err="1"/>
                <a:t>on</a:t>
              </a:r>
              <a:r>
                <a:rPr lang="es-ES_tradnl" sz="900" dirty="0"/>
                <a:t> </a:t>
              </a:r>
              <a:r>
                <a:rPr lang="es-ES_tradnl" sz="900" dirty="0" err="1"/>
                <a:t>Ecosystems</a:t>
              </a:r>
              <a:r>
                <a:rPr lang="es-ES_tradnl" sz="900" dirty="0"/>
                <a:t> of </a:t>
              </a:r>
              <a:r>
                <a:rPr lang="es-ES_tradnl" sz="900" dirty="0" err="1"/>
                <a:t>the</a:t>
              </a:r>
              <a:r>
                <a:rPr lang="es-ES_tradnl" sz="900" dirty="0"/>
                <a:t> </a:t>
              </a:r>
              <a:r>
                <a:rPr lang="es-ES_tradnl" sz="900" dirty="0" err="1"/>
                <a:t>McMurdo</a:t>
              </a:r>
              <a:r>
                <a:rPr lang="es-ES_tradnl" sz="900" dirty="0"/>
                <a:t> </a:t>
              </a:r>
              <a:r>
                <a:rPr lang="es-ES_tradnl" sz="900" dirty="0" err="1"/>
                <a:t>Dry</a:t>
              </a:r>
              <a:r>
                <a:rPr lang="es-ES_tradnl" sz="900" dirty="0"/>
                <a:t> </a:t>
              </a:r>
              <a:r>
                <a:rPr lang="es-ES_tradnl" sz="900" dirty="0" err="1"/>
                <a:t>Valleys</a:t>
              </a:r>
              <a:r>
                <a:rPr lang="es-ES_tradnl" sz="900" dirty="0"/>
                <a:t>. </a:t>
              </a:r>
              <a:r>
                <a:rPr lang="es-ES_tradnl" sz="900" i="1" dirty="0" err="1"/>
                <a:t>BioScience</a:t>
              </a:r>
              <a:r>
                <a:rPr lang="es-ES_tradnl" sz="900" dirty="0"/>
                <a:t>. </a:t>
              </a:r>
              <a:r>
                <a:rPr lang="es-ES_tradnl" sz="900" dirty="0" err="1"/>
                <a:t>Retrieved</a:t>
              </a:r>
              <a:r>
                <a:rPr lang="es-ES_tradnl" sz="900" dirty="0"/>
                <a:t> Foster, D., </a:t>
              </a:r>
              <a:r>
                <a:rPr lang="es-ES_tradnl" sz="900" dirty="0" err="1"/>
                <a:t>Swanson</a:t>
              </a:r>
              <a:r>
                <a:rPr lang="es-ES_tradnl" sz="900" dirty="0"/>
                <a:t>, </a:t>
              </a:r>
            </a:p>
            <a:p>
              <a:endParaRPr lang="es-ES_tradnl" sz="900" dirty="0"/>
            </a:p>
          </p:txBody>
        </p:sp>
        <p:sp>
          <p:nvSpPr>
            <p:cNvPr id="23" name="Rectángulo 51">
              <a:extLst>
                <a:ext uri="{FF2B5EF4-FFF2-40B4-BE49-F238E27FC236}">
                  <a16:creationId xmlns:a16="http://schemas.microsoft.com/office/drawing/2014/main" id="{C4880A57-F9FF-B7B6-C0CA-41EC1036251A}"/>
                </a:ext>
              </a:extLst>
            </p:cNvPr>
            <p:cNvSpPr/>
            <p:nvPr/>
          </p:nvSpPr>
          <p:spPr>
            <a:xfrm>
              <a:off x="147536" y="5851092"/>
              <a:ext cx="892441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900" dirty="0"/>
                <a:t>Sala, O. E., </a:t>
              </a:r>
              <a:r>
                <a:rPr lang="es-ES_tradnl" sz="900" dirty="0" err="1"/>
                <a:t>Gherardi</a:t>
              </a:r>
              <a:r>
                <a:rPr lang="es-ES_tradnl" sz="900" dirty="0"/>
                <a:t>, L. a, </a:t>
              </a:r>
              <a:r>
                <a:rPr lang="es-ES_tradnl" sz="900" dirty="0" err="1"/>
                <a:t>Reichmann</a:t>
              </a:r>
              <a:r>
                <a:rPr lang="es-ES_tradnl" sz="900" dirty="0"/>
                <a:t>, L., </a:t>
              </a:r>
              <a:r>
                <a:rPr lang="es-ES_tradnl" sz="900" dirty="0" err="1"/>
                <a:t>Jobbágy</a:t>
              </a:r>
              <a:r>
                <a:rPr lang="es-ES_tradnl" sz="900" dirty="0"/>
                <a:t>, E., &amp; </a:t>
              </a:r>
              <a:r>
                <a:rPr lang="es-ES_tradnl" sz="900" dirty="0" err="1"/>
                <a:t>Peters</a:t>
              </a:r>
              <a:r>
                <a:rPr lang="es-ES_tradnl" sz="900" dirty="0"/>
                <a:t>, D. (2012). </a:t>
              </a:r>
              <a:r>
                <a:rPr lang="es-ES_tradnl" sz="900" dirty="0" err="1"/>
                <a:t>Legacies</a:t>
              </a:r>
              <a:r>
                <a:rPr lang="es-ES_tradnl" sz="900" dirty="0"/>
                <a:t> of </a:t>
              </a:r>
              <a:r>
                <a:rPr lang="es-ES_tradnl" sz="900" dirty="0" err="1"/>
                <a:t>precipitation</a:t>
              </a:r>
              <a:r>
                <a:rPr lang="es-ES_tradnl" sz="900" dirty="0"/>
                <a:t> </a:t>
              </a:r>
              <a:r>
                <a:rPr lang="es-ES_tradnl" sz="900" dirty="0" err="1"/>
                <a:t>fluctuations</a:t>
              </a:r>
              <a:r>
                <a:rPr lang="es-ES_tradnl" sz="900" dirty="0"/>
                <a:t> </a:t>
              </a:r>
              <a:r>
                <a:rPr lang="es-ES_tradnl" sz="900" dirty="0" err="1"/>
                <a:t>on</a:t>
              </a:r>
              <a:r>
                <a:rPr lang="es-ES_tradnl" sz="900" dirty="0"/>
                <a:t> </a:t>
              </a:r>
              <a:r>
                <a:rPr lang="es-ES_tradnl" sz="900" dirty="0" err="1"/>
                <a:t>primary</a:t>
              </a:r>
              <a:r>
                <a:rPr lang="es-ES_tradnl" sz="900" dirty="0"/>
                <a:t> </a:t>
              </a:r>
              <a:r>
                <a:rPr lang="es-ES_tradnl" sz="900" dirty="0" err="1"/>
                <a:t>production</a:t>
              </a:r>
              <a:r>
                <a:rPr lang="es-ES_tradnl" sz="900" dirty="0"/>
                <a:t>: </a:t>
              </a:r>
              <a:r>
                <a:rPr lang="es-ES_tradnl" sz="900" dirty="0" err="1"/>
                <a:t>theory</a:t>
              </a:r>
              <a:r>
                <a:rPr lang="es-ES_tradnl" sz="900" dirty="0"/>
                <a:t> and data </a:t>
              </a:r>
              <a:r>
                <a:rPr lang="es-ES_tradnl" sz="900" dirty="0" err="1"/>
                <a:t>synthesis</a:t>
              </a:r>
              <a:r>
                <a:rPr lang="es-ES_tradnl" sz="900" dirty="0"/>
                <a:t>. </a:t>
              </a:r>
              <a:r>
                <a:rPr lang="es-ES_tradnl" sz="900" i="1" dirty="0" err="1"/>
                <a:t>Philosophical</a:t>
              </a:r>
              <a:r>
                <a:rPr lang="es-ES_tradnl" sz="900" i="1" dirty="0"/>
                <a:t> </a:t>
              </a:r>
              <a:r>
                <a:rPr lang="es-ES_tradnl" sz="900" i="1" dirty="0" err="1"/>
                <a:t>Transactions</a:t>
              </a:r>
              <a:r>
                <a:rPr lang="es-ES_tradnl" sz="900" i="1" dirty="0"/>
                <a:t> of </a:t>
              </a:r>
              <a:r>
                <a:rPr lang="es-ES_tradnl" sz="900" i="1" dirty="0" err="1"/>
                <a:t>the</a:t>
              </a:r>
              <a:r>
                <a:rPr lang="es-ES_tradnl" sz="900" i="1" dirty="0"/>
                <a:t> Royal </a:t>
              </a:r>
              <a:r>
                <a:rPr lang="es-ES_tradnl" sz="900" i="1" dirty="0" err="1"/>
                <a:t>Society</a:t>
              </a:r>
              <a:r>
                <a:rPr lang="es-ES_tradnl" sz="900" i="1" dirty="0"/>
                <a:t> of London. Series B, </a:t>
              </a:r>
              <a:r>
                <a:rPr lang="es-ES_tradnl" sz="900" i="1" dirty="0" err="1"/>
                <a:t>Biological</a:t>
              </a:r>
              <a:r>
                <a:rPr lang="es-ES_tradnl" sz="900" i="1" dirty="0"/>
                <a:t> </a:t>
              </a:r>
              <a:r>
                <a:rPr lang="es-ES_tradnl" sz="900" i="1" dirty="0" err="1"/>
                <a:t>Sciences</a:t>
              </a:r>
              <a:r>
                <a:rPr lang="es-ES_tradnl" sz="900" dirty="0"/>
                <a:t>, </a:t>
              </a:r>
              <a:r>
                <a:rPr lang="es-ES_tradnl" sz="900" i="1" dirty="0"/>
                <a:t>367</a:t>
              </a:r>
              <a:r>
                <a:rPr lang="es-ES_tradnl" sz="900" dirty="0"/>
                <a:t>(1606), 3135–44. doi:10.1098/rstb.2011.0347</a:t>
              </a:r>
            </a:p>
          </p:txBody>
        </p:sp>
        <p:sp>
          <p:nvSpPr>
            <p:cNvPr id="24" name="Rectángulo 52">
              <a:extLst>
                <a:ext uri="{FF2B5EF4-FFF2-40B4-BE49-F238E27FC236}">
                  <a16:creationId xmlns:a16="http://schemas.microsoft.com/office/drawing/2014/main" id="{CA98F867-2D82-42B2-557F-2FC5EE74DB78}"/>
                </a:ext>
              </a:extLst>
            </p:cNvPr>
            <p:cNvSpPr/>
            <p:nvPr/>
          </p:nvSpPr>
          <p:spPr>
            <a:xfrm>
              <a:off x="147535" y="6173543"/>
              <a:ext cx="8749137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s-ES_tradnl" sz="900" dirty="0">
                  <a:solidFill>
                    <a:prstClr val="black"/>
                  </a:solidFill>
                </a:rPr>
                <a:t>F., </a:t>
              </a:r>
              <a:r>
                <a:rPr lang="es-ES_tradnl" sz="900" dirty="0" err="1">
                  <a:solidFill>
                    <a:prstClr val="black"/>
                  </a:solidFill>
                </a:rPr>
                <a:t>Aber</a:t>
              </a:r>
              <a:r>
                <a:rPr lang="es-ES_tradnl" sz="900" dirty="0">
                  <a:solidFill>
                    <a:prstClr val="black"/>
                  </a:solidFill>
                </a:rPr>
                <a:t>, J., </a:t>
              </a:r>
              <a:r>
                <a:rPr lang="es-ES_tradnl" sz="900" dirty="0" err="1">
                  <a:solidFill>
                    <a:prstClr val="black"/>
                  </a:solidFill>
                </a:rPr>
                <a:t>Burke</a:t>
              </a:r>
              <a:r>
                <a:rPr lang="es-ES_tradnl" sz="900" dirty="0">
                  <a:solidFill>
                    <a:prstClr val="black"/>
                  </a:solidFill>
                </a:rPr>
                <a:t>, I., &amp; </a:t>
              </a:r>
              <a:r>
                <a:rPr lang="es-ES_tradnl" sz="900" dirty="0" err="1">
                  <a:solidFill>
                    <a:prstClr val="black"/>
                  </a:solidFill>
                </a:rPr>
                <a:t>Brokaw</a:t>
              </a:r>
              <a:r>
                <a:rPr lang="es-ES_tradnl" sz="900" dirty="0">
                  <a:solidFill>
                    <a:prstClr val="black"/>
                  </a:solidFill>
                </a:rPr>
                <a:t>, N. (2003). </a:t>
              </a:r>
              <a:r>
                <a:rPr lang="es-ES_tradnl" sz="900" dirty="0" err="1">
                  <a:solidFill>
                    <a:prstClr val="black"/>
                  </a:solidFill>
                </a:rPr>
                <a:t>The</a:t>
              </a:r>
              <a:r>
                <a:rPr lang="es-ES_tradnl" sz="900" dirty="0">
                  <a:solidFill>
                    <a:prstClr val="black"/>
                  </a:solidFill>
                </a:rPr>
                <a:t> </a:t>
              </a:r>
              <a:r>
                <a:rPr lang="es-ES_tradnl" sz="900" dirty="0" err="1">
                  <a:solidFill>
                    <a:prstClr val="black"/>
                  </a:solidFill>
                </a:rPr>
                <a:t>importance</a:t>
              </a:r>
              <a:r>
                <a:rPr lang="es-ES_tradnl" sz="900" dirty="0">
                  <a:solidFill>
                    <a:prstClr val="black"/>
                  </a:solidFill>
                </a:rPr>
                <a:t> of </a:t>
              </a:r>
              <a:r>
                <a:rPr lang="es-ES_tradnl" sz="900" dirty="0" err="1">
                  <a:solidFill>
                    <a:prstClr val="black"/>
                  </a:solidFill>
                </a:rPr>
                <a:t>land</a:t>
              </a:r>
              <a:r>
                <a:rPr lang="es-ES_tradnl" sz="900" dirty="0">
                  <a:solidFill>
                    <a:prstClr val="black"/>
                  </a:solidFill>
                </a:rPr>
                <a:t>-use </a:t>
              </a:r>
              <a:r>
                <a:rPr lang="es-ES_tradnl" sz="900" dirty="0" err="1">
                  <a:solidFill>
                    <a:prstClr val="black"/>
                  </a:solidFill>
                </a:rPr>
                <a:t>legacies</a:t>
              </a:r>
              <a:r>
                <a:rPr lang="es-ES_tradnl" sz="900" dirty="0">
                  <a:solidFill>
                    <a:prstClr val="black"/>
                  </a:solidFill>
                </a:rPr>
                <a:t> </a:t>
              </a:r>
              <a:r>
                <a:rPr lang="es-ES_tradnl" sz="900" dirty="0" err="1">
                  <a:solidFill>
                    <a:prstClr val="black"/>
                  </a:solidFill>
                </a:rPr>
                <a:t>to</a:t>
              </a:r>
              <a:r>
                <a:rPr lang="es-ES_tradnl" sz="900" dirty="0">
                  <a:solidFill>
                    <a:prstClr val="black"/>
                  </a:solidFill>
                </a:rPr>
                <a:t> </a:t>
              </a:r>
              <a:r>
                <a:rPr lang="es-ES_tradnl" sz="900" dirty="0" err="1">
                  <a:solidFill>
                    <a:prstClr val="black"/>
                  </a:solidFill>
                </a:rPr>
                <a:t>ecology</a:t>
              </a:r>
              <a:r>
                <a:rPr lang="es-ES_tradnl" sz="900" dirty="0">
                  <a:solidFill>
                    <a:prstClr val="black"/>
                  </a:solidFill>
                </a:rPr>
                <a:t> and </a:t>
              </a:r>
              <a:r>
                <a:rPr lang="es-ES_tradnl" sz="900" dirty="0" err="1">
                  <a:solidFill>
                    <a:prstClr val="black"/>
                  </a:solidFill>
                </a:rPr>
                <a:t>conservation</a:t>
              </a:r>
              <a:r>
                <a:rPr lang="es-ES_tradnl" sz="900" dirty="0">
                  <a:solidFill>
                    <a:prstClr val="black"/>
                  </a:solidFill>
                </a:rPr>
                <a:t>. </a:t>
              </a:r>
              <a:r>
                <a:rPr lang="es-ES_tradnl" sz="900" i="1" dirty="0" err="1">
                  <a:solidFill>
                    <a:prstClr val="black"/>
                  </a:solidFill>
                </a:rPr>
                <a:t>BioS</a:t>
              </a:r>
              <a:endParaRPr lang="es-ES_tradnl" sz="9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25" name="Agrupar 46">
            <a:extLst>
              <a:ext uri="{FF2B5EF4-FFF2-40B4-BE49-F238E27FC236}">
                <a16:creationId xmlns:a16="http://schemas.microsoft.com/office/drawing/2014/main" id="{A3D41877-16AC-C582-E573-6E7500C88591}"/>
              </a:ext>
            </a:extLst>
          </p:cNvPr>
          <p:cNvGrpSpPr/>
          <p:nvPr/>
        </p:nvGrpSpPr>
        <p:grpSpPr>
          <a:xfrm>
            <a:off x="2541018" y="3751747"/>
            <a:ext cx="1392207" cy="889506"/>
            <a:chOff x="861615" y="4103593"/>
            <a:chExt cx="1392207" cy="889506"/>
          </a:xfrm>
        </p:grpSpPr>
        <p:sp>
          <p:nvSpPr>
            <p:cNvPr id="26" name="Elipse 26">
              <a:extLst>
                <a:ext uri="{FF2B5EF4-FFF2-40B4-BE49-F238E27FC236}">
                  <a16:creationId xmlns:a16="http://schemas.microsoft.com/office/drawing/2014/main" id="{B764BE4D-B5F1-4906-4EB7-490966AB69FA}"/>
                </a:ext>
              </a:extLst>
            </p:cNvPr>
            <p:cNvSpPr/>
            <p:nvPr/>
          </p:nvSpPr>
          <p:spPr>
            <a:xfrm>
              <a:off x="1502688" y="4921091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cxnSp>
          <p:nvCxnSpPr>
            <p:cNvPr id="27" name="Conector recto 28">
              <a:extLst>
                <a:ext uri="{FF2B5EF4-FFF2-40B4-BE49-F238E27FC236}">
                  <a16:creationId xmlns:a16="http://schemas.microsoft.com/office/drawing/2014/main" id="{37543627-FCE7-AF24-A42D-38FA5C4B62DE}"/>
                </a:ext>
              </a:extLst>
            </p:cNvPr>
            <p:cNvCxnSpPr/>
            <p:nvPr/>
          </p:nvCxnSpPr>
          <p:spPr>
            <a:xfrm>
              <a:off x="1531263" y="4591099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E7143E3E-4C49-4006-4D23-88DEA892735E}"/>
                </a:ext>
              </a:extLst>
            </p:cNvPr>
            <p:cNvSpPr txBox="1"/>
            <p:nvPr/>
          </p:nvSpPr>
          <p:spPr>
            <a:xfrm>
              <a:off x="861615" y="4103593"/>
              <a:ext cx="13922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Lluvia vs. Producción 1ª</a:t>
              </a:r>
            </a:p>
          </p:txBody>
        </p:sp>
      </p:grpSp>
      <p:grpSp>
        <p:nvGrpSpPr>
          <p:cNvPr id="29" name="Agrupar 62">
            <a:extLst>
              <a:ext uri="{FF2B5EF4-FFF2-40B4-BE49-F238E27FC236}">
                <a16:creationId xmlns:a16="http://schemas.microsoft.com/office/drawing/2014/main" id="{1953D2D7-8F15-67AB-C0FD-8F00A79726DD}"/>
              </a:ext>
            </a:extLst>
          </p:cNvPr>
          <p:cNvGrpSpPr/>
          <p:nvPr/>
        </p:nvGrpSpPr>
        <p:grpSpPr>
          <a:xfrm>
            <a:off x="2040842" y="3218609"/>
            <a:ext cx="5251919" cy="892358"/>
            <a:chOff x="266370" y="3128964"/>
            <a:chExt cx="5251919" cy="892358"/>
          </a:xfrm>
        </p:grpSpPr>
        <p:grpSp>
          <p:nvGrpSpPr>
            <p:cNvPr id="30" name="Agrupar 43">
              <a:extLst>
                <a:ext uri="{FF2B5EF4-FFF2-40B4-BE49-F238E27FC236}">
                  <a16:creationId xmlns:a16="http://schemas.microsoft.com/office/drawing/2014/main" id="{C340DEAB-2D9D-93DC-E1D6-9058F9D0D668}"/>
                </a:ext>
              </a:extLst>
            </p:cNvPr>
            <p:cNvGrpSpPr/>
            <p:nvPr/>
          </p:nvGrpSpPr>
          <p:grpSpPr>
            <a:xfrm>
              <a:off x="266370" y="3128964"/>
              <a:ext cx="5210314" cy="307777"/>
              <a:chOff x="361439" y="3570455"/>
              <a:chExt cx="5210314" cy="307777"/>
            </a:xfrm>
          </p:grpSpPr>
          <p:cxnSp>
            <p:nvCxnSpPr>
              <p:cNvPr id="33" name="Conector recto 11">
                <a:extLst>
                  <a:ext uri="{FF2B5EF4-FFF2-40B4-BE49-F238E27FC236}">
                    <a16:creationId xmlns:a16="http://schemas.microsoft.com/office/drawing/2014/main" id="{30D0EB3B-7A89-3988-0A4B-880651758E74}"/>
                  </a:ext>
                </a:extLst>
              </p:cNvPr>
              <p:cNvCxnSpPr/>
              <p:nvPr/>
            </p:nvCxnSpPr>
            <p:spPr>
              <a:xfrm flipH="1">
                <a:off x="597615" y="3747228"/>
                <a:ext cx="4758759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CuadroTexto 6">
                <a:extLst>
                  <a:ext uri="{FF2B5EF4-FFF2-40B4-BE49-F238E27FC236}">
                    <a16:creationId xmlns:a16="http://schemas.microsoft.com/office/drawing/2014/main" id="{5722F634-6FAA-77FE-AE39-58721250D482}"/>
                  </a:ext>
                </a:extLst>
              </p:cNvPr>
              <p:cNvSpPr txBox="1"/>
              <p:nvPr/>
            </p:nvSpPr>
            <p:spPr>
              <a:xfrm>
                <a:off x="4637295" y="3570455"/>
                <a:ext cx="934458" cy="307777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s-ES" sz="1400" dirty="0">
                    <a:solidFill>
                      <a:srgbClr val="7F7F7F"/>
                    </a:solidFill>
                  </a:rPr>
                  <a:t>1000 años</a:t>
                </a:r>
              </a:p>
            </p:txBody>
          </p:sp>
          <p:sp>
            <p:nvSpPr>
              <p:cNvPr id="35" name="CuadroTexto 21">
                <a:extLst>
                  <a:ext uri="{FF2B5EF4-FFF2-40B4-BE49-F238E27FC236}">
                    <a16:creationId xmlns:a16="http://schemas.microsoft.com/office/drawing/2014/main" id="{B4273D3E-A830-25A7-8255-DEEA2B3758D2}"/>
                  </a:ext>
                </a:extLst>
              </p:cNvPr>
              <p:cNvSpPr txBox="1"/>
              <p:nvPr/>
            </p:nvSpPr>
            <p:spPr>
              <a:xfrm>
                <a:off x="361439" y="3570455"/>
                <a:ext cx="605630" cy="307777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s-ES" sz="1400" dirty="0">
                    <a:solidFill>
                      <a:srgbClr val="7F7F7F"/>
                    </a:solidFill>
                  </a:rPr>
                  <a:t>1 </a:t>
                </a:r>
                <a:r>
                  <a:rPr lang="es-ES" sz="1400" dirty="0" err="1">
                    <a:solidFill>
                      <a:srgbClr val="7F7F7F"/>
                    </a:solidFill>
                  </a:rPr>
                  <a:t>seg</a:t>
                </a:r>
                <a:r>
                  <a:rPr lang="es-ES" sz="1400" dirty="0">
                    <a:solidFill>
                      <a:srgbClr val="7F7F7F"/>
                    </a:solidFill>
                  </a:rPr>
                  <a:t>.</a:t>
                </a:r>
              </a:p>
            </p:txBody>
          </p:sp>
        </p:grpSp>
        <p:sp>
          <p:nvSpPr>
            <p:cNvPr id="31" name="CuadroTexto 57">
              <a:extLst>
                <a:ext uri="{FF2B5EF4-FFF2-40B4-BE49-F238E27FC236}">
                  <a16:creationId xmlns:a16="http://schemas.microsoft.com/office/drawing/2014/main" id="{58DE4070-A566-0C25-EB8C-481428727F57}"/>
                </a:ext>
              </a:extLst>
            </p:cNvPr>
            <p:cNvSpPr txBox="1"/>
            <p:nvPr/>
          </p:nvSpPr>
          <p:spPr>
            <a:xfrm>
              <a:off x="4469375" y="3590435"/>
              <a:ext cx="104891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dirty="0">
                  <a:solidFill>
                    <a:schemeClr val="bg1">
                      <a:lumMod val="50000"/>
                    </a:schemeClr>
                  </a:solidFill>
                </a:rPr>
                <a:t>Tiempo desde el “impacto”</a:t>
              </a:r>
            </a:p>
          </p:txBody>
        </p:sp>
        <p:sp>
          <p:nvSpPr>
            <p:cNvPr id="32" name="Forma libre 58">
              <a:extLst>
                <a:ext uri="{FF2B5EF4-FFF2-40B4-BE49-F238E27FC236}">
                  <a16:creationId xmlns:a16="http://schemas.microsoft.com/office/drawing/2014/main" id="{83E693C8-B814-CAF0-6B7B-08A5F62241B6}"/>
                </a:ext>
              </a:extLst>
            </p:cNvPr>
            <p:cNvSpPr/>
            <p:nvPr/>
          </p:nvSpPr>
          <p:spPr>
            <a:xfrm>
              <a:off x="3972910" y="3327585"/>
              <a:ext cx="534397" cy="493847"/>
            </a:xfrm>
            <a:custGeom>
              <a:avLst/>
              <a:gdLst>
                <a:gd name="connsiteX0" fmla="*/ 534397 w 534397"/>
                <a:gd name="connsiteY0" fmla="*/ 493847 h 493847"/>
                <a:gd name="connsiteX1" fmla="*/ 181631 w 534397"/>
                <a:gd name="connsiteY1" fmla="*/ 376264 h 493847"/>
                <a:gd name="connsiteX2" fmla="*/ 17006 w 534397"/>
                <a:gd name="connsiteY2" fmla="*/ 94066 h 493847"/>
                <a:gd name="connsiteX3" fmla="*/ 5248 w 534397"/>
                <a:gd name="connsiteY3" fmla="*/ 0 h 493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4397" h="493847">
                  <a:moveTo>
                    <a:pt x="534397" y="493847"/>
                  </a:moveTo>
                  <a:cubicBezTo>
                    <a:pt x="401130" y="468370"/>
                    <a:pt x="267863" y="442894"/>
                    <a:pt x="181631" y="376264"/>
                  </a:cubicBezTo>
                  <a:cubicBezTo>
                    <a:pt x="95399" y="309634"/>
                    <a:pt x="46403" y="156777"/>
                    <a:pt x="17006" y="94066"/>
                  </a:cubicBezTo>
                  <a:cubicBezTo>
                    <a:pt x="-12391" y="31355"/>
                    <a:pt x="5248" y="0"/>
                    <a:pt x="5248" y="0"/>
                  </a:cubicBezTo>
                </a:path>
              </a:pathLst>
            </a:custGeom>
            <a:ln>
              <a:solidFill>
                <a:schemeClr val="bg1">
                  <a:lumMod val="5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36" name="Agrupar 63">
            <a:extLst>
              <a:ext uri="{FF2B5EF4-FFF2-40B4-BE49-F238E27FC236}">
                <a16:creationId xmlns:a16="http://schemas.microsoft.com/office/drawing/2014/main" id="{89737E1F-7C15-5EDC-9B07-E7AF2ECCEE53}"/>
              </a:ext>
            </a:extLst>
          </p:cNvPr>
          <p:cNvGrpSpPr/>
          <p:nvPr/>
        </p:nvGrpSpPr>
        <p:grpSpPr>
          <a:xfrm>
            <a:off x="3109872" y="914142"/>
            <a:ext cx="2065649" cy="4878169"/>
            <a:chOff x="1335400" y="824497"/>
            <a:chExt cx="2065649" cy="4878169"/>
          </a:xfrm>
        </p:grpSpPr>
        <p:grpSp>
          <p:nvGrpSpPr>
            <p:cNvPr id="37" name="Agrupar 61">
              <a:extLst>
                <a:ext uri="{FF2B5EF4-FFF2-40B4-BE49-F238E27FC236}">
                  <a16:creationId xmlns:a16="http://schemas.microsoft.com/office/drawing/2014/main" id="{07E53553-3BD4-F836-5BF6-3CC9EFB19BF1}"/>
                </a:ext>
              </a:extLst>
            </p:cNvPr>
            <p:cNvGrpSpPr/>
            <p:nvPr/>
          </p:nvGrpSpPr>
          <p:grpSpPr>
            <a:xfrm>
              <a:off x="1778803" y="824497"/>
              <a:ext cx="1622246" cy="4878169"/>
              <a:chOff x="1778803" y="824497"/>
              <a:chExt cx="1622246" cy="4878169"/>
            </a:xfrm>
          </p:grpSpPr>
          <p:grpSp>
            <p:nvGrpSpPr>
              <p:cNvPr id="39" name="Agrupar 44">
                <a:extLst>
                  <a:ext uri="{FF2B5EF4-FFF2-40B4-BE49-F238E27FC236}">
                    <a16:creationId xmlns:a16="http://schemas.microsoft.com/office/drawing/2014/main" id="{38FDEAB0-8FA3-B0AC-B4D9-3C52D4E40E7F}"/>
                  </a:ext>
                </a:extLst>
              </p:cNvPr>
              <p:cNvGrpSpPr/>
              <p:nvPr/>
            </p:nvGrpSpPr>
            <p:grpSpPr>
              <a:xfrm>
                <a:off x="2181634" y="824497"/>
                <a:ext cx="1219415" cy="4878169"/>
                <a:chOff x="2276703" y="1265988"/>
                <a:chExt cx="1219415" cy="4878169"/>
              </a:xfrm>
            </p:grpSpPr>
            <p:cxnSp>
              <p:nvCxnSpPr>
                <p:cNvPr id="41" name="Conector recto 4">
                  <a:extLst>
                    <a:ext uri="{FF2B5EF4-FFF2-40B4-BE49-F238E27FC236}">
                      <a16:creationId xmlns:a16="http://schemas.microsoft.com/office/drawing/2014/main" id="{3C9DA21B-A817-2061-9681-6156A66CAA58}"/>
                    </a:ext>
                  </a:extLst>
                </p:cNvPr>
                <p:cNvCxnSpPr/>
                <p:nvPr/>
              </p:nvCxnSpPr>
              <p:spPr>
                <a:xfrm>
                  <a:off x="2862304" y="1510336"/>
                  <a:ext cx="0" cy="4576767"/>
                </a:xfrm>
                <a:prstGeom prst="line">
                  <a:avLst/>
                </a:prstGeom>
                <a:ln>
                  <a:solidFill>
                    <a:schemeClr val="bg1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CuadroTexto 14">
                  <a:extLst>
                    <a:ext uri="{FF2B5EF4-FFF2-40B4-BE49-F238E27FC236}">
                      <a16:creationId xmlns:a16="http://schemas.microsoft.com/office/drawing/2014/main" id="{BBAE8D45-7947-F58A-6448-F873E0779582}"/>
                    </a:ext>
                  </a:extLst>
                </p:cNvPr>
                <p:cNvSpPr txBox="1"/>
                <p:nvPr/>
              </p:nvSpPr>
              <p:spPr>
                <a:xfrm>
                  <a:off x="2276704" y="5620937"/>
                  <a:ext cx="1194082" cy="52322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400" dirty="0">
                      <a:solidFill>
                        <a:srgbClr val="7F7F7F"/>
                      </a:solidFill>
                    </a:rPr>
                    <a:t>Local (individuo)</a:t>
                  </a:r>
                </a:p>
              </p:txBody>
            </p:sp>
            <p:sp>
              <p:nvSpPr>
                <p:cNvPr id="43" name="CuadroTexto 15">
                  <a:extLst>
                    <a:ext uri="{FF2B5EF4-FFF2-40B4-BE49-F238E27FC236}">
                      <a16:creationId xmlns:a16="http://schemas.microsoft.com/office/drawing/2014/main" id="{FD4B4AA4-B0F9-BADE-8694-F7BA3D7928B0}"/>
                    </a:ext>
                  </a:extLst>
                </p:cNvPr>
                <p:cNvSpPr txBox="1"/>
                <p:nvPr/>
              </p:nvSpPr>
              <p:spPr>
                <a:xfrm>
                  <a:off x="2276703" y="1265988"/>
                  <a:ext cx="1219415" cy="52322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400" dirty="0">
                      <a:solidFill>
                        <a:srgbClr val="7F7F7F"/>
                      </a:solidFill>
                    </a:rPr>
                    <a:t>Global (ecosistema)</a:t>
                  </a:r>
                </a:p>
              </p:txBody>
            </p:sp>
          </p:grpSp>
          <p:sp>
            <p:nvSpPr>
              <p:cNvPr id="40" name="Forma libre 60">
                <a:extLst>
                  <a:ext uri="{FF2B5EF4-FFF2-40B4-BE49-F238E27FC236}">
                    <a16:creationId xmlns:a16="http://schemas.microsoft.com/office/drawing/2014/main" id="{2EFA6A36-72FB-F6B8-2835-DFB51A5CBE16}"/>
                  </a:ext>
                </a:extLst>
              </p:cNvPr>
              <p:cNvSpPr/>
              <p:nvPr/>
            </p:nvSpPr>
            <p:spPr>
              <a:xfrm>
                <a:off x="1778803" y="1362772"/>
                <a:ext cx="950450" cy="731564"/>
              </a:xfrm>
              <a:custGeom>
                <a:avLst/>
                <a:gdLst>
                  <a:gd name="connsiteX0" fmla="*/ 21498 w 950450"/>
                  <a:gd name="connsiteY0" fmla="*/ 0 h 731564"/>
                  <a:gd name="connsiteX1" fmla="*/ 21498 w 950450"/>
                  <a:gd name="connsiteY1" fmla="*/ 435055 h 731564"/>
                  <a:gd name="connsiteX2" fmla="*/ 244917 w 950450"/>
                  <a:gd name="connsiteY2" fmla="*/ 658462 h 731564"/>
                  <a:gd name="connsiteX3" fmla="*/ 774066 w 950450"/>
                  <a:gd name="connsiteY3" fmla="*/ 729011 h 731564"/>
                  <a:gd name="connsiteX4" fmla="*/ 950450 w 950450"/>
                  <a:gd name="connsiteY4" fmla="*/ 717253 h 731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450" h="731564">
                    <a:moveTo>
                      <a:pt x="21498" y="0"/>
                    </a:moveTo>
                    <a:cubicBezTo>
                      <a:pt x="2880" y="162655"/>
                      <a:pt x="-15738" y="325311"/>
                      <a:pt x="21498" y="435055"/>
                    </a:cubicBezTo>
                    <a:cubicBezTo>
                      <a:pt x="58734" y="544799"/>
                      <a:pt x="119489" y="609469"/>
                      <a:pt x="244917" y="658462"/>
                    </a:cubicBezTo>
                    <a:cubicBezTo>
                      <a:pt x="370345" y="707455"/>
                      <a:pt x="656477" y="719213"/>
                      <a:pt x="774066" y="729011"/>
                    </a:cubicBezTo>
                    <a:cubicBezTo>
                      <a:pt x="891655" y="738809"/>
                      <a:pt x="950450" y="717253"/>
                      <a:pt x="950450" y="717253"/>
                    </a:cubicBezTo>
                  </a:path>
                </a:pathLst>
              </a:custGeom>
              <a:ln>
                <a:solidFill>
                  <a:schemeClr val="bg1">
                    <a:lumMod val="50000"/>
                  </a:schemeClr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sp>
          <p:nvSpPr>
            <p:cNvPr id="38" name="CuadroTexto 59">
              <a:extLst>
                <a:ext uri="{FF2B5EF4-FFF2-40B4-BE49-F238E27FC236}">
                  <a16:creationId xmlns:a16="http://schemas.microsoft.com/office/drawing/2014/main" id="{CFCB707F-620A-D95C-EE66-6738BE6C7038}"/>
                </a:ext>
              </a:extLst>
            </p:cNvPr>
            <p:cNvSpPr txBox="1"/>
            <p:nvPr/>
          </p:nvSpPr>
          <p:spPr>
            <a:xfrm>
              <a:off x="1335400" y="1335413"/>
              <a:ext cx="104891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dirty="0">
                  <a:solidFill>
                    <a:schemeClr val="bg1">
                      <a:lumMod val="50000"/>
                    </a:schemeClr>
                  </a:solidFill>
                </a:rPr>
                <a:t>Escala del “efecto”</a:t>
              </a:r>
            </a:p>
          </p:txBody>
        </p:sp>
      </p:grpSp>
      <p:grpSp>
        <p:nvGrpSpPr>
          <p:cNvPr id="44" name="Agrupar 47">
            <a:extLst>
              <a:ext uri="{FF2B5EF4-FFF2-40B4-BE49-F238E27FC236}">
                <a16:creationId xmlns:a16="http://schemas.microsoft.com/office/drawing/2014/main" id="{7C2DA218-4256-B527-7B41-637E359E54D0}"/>
              </a:ext>
            </a:extLst>
          </p:cNvPr>
          <p:cNvGrpSpPr/>
          <p:nvPr/>
        </p:nvGrpSpPr>
        <p:grpSpPr>
          <a:xfrm>
            <a:off x="4132691" y="2388442"/>
            <a:ext cx="1590392" cy="889506"/>
            <a:chOff x="2453288" y="2740288"/>
            <a:chExt cx="1590392" cy="889506"/>
          </a:xfrm>
        </p:grpSpPr>
        <p:sp>
          <p:nvSpPr>
            <p:cNvPr id="45" name="Elipse 34">
              <a:extLst>
                <a:ext uri="{FF2B5EF4-FFF2-40B4-BE49-F238E27FC236}">
                  <a16:creationId xmlns:a16="http://schemas.microsoft.com/office/drawing/2014/main" id="{5881A720-D4D5-4821-AA60-622D5A53A275}"/>
                </a:ext>
              </a:extLst>
            </p:cNvPr>
            <p:cNvSpPr/>
            <p:nvPr/>
          </p:nvSpPr>
          <p:spPr>
            <a:xfrm>
              <a:off x="3124840" y="3557786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cxnSp>
          <p:nvCxnSpPr>
            <p:cNvPr id="46" name="Conector recto 36">
              <a:extLst>
                <a:ext uri="{FF2B5EF4-FFF2-40B4-BE49-F238E27FC236}">
                  <a16:creationId xmlns:a16="http://schemas.microsoft.com/office/drawing/2014/main" id="{B775E3AB-DB96-5247-4B33-0D1034B4309F}"/>
                </a:ext>
              </a:extLst>
            </p:cNvPr>
            <p:cNvCxnSpPr/>
            <p:nvPr/>
          </p:nvCxnSpPr>
          <p:spPr>
            <a:xfrm>
              <a:off x="3153415" y="3227794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CuadroTexto 35">
              <a:extLst>
                <a:ext uri="{FF2B5EF4-FFF2-40B4-BE49-F238E27FC236}">
                  <a16:creationId xmlns:a16="http://schemas.microsoft.com/office/drawing/2014/main" id="{4FC4E801-8C90-9E57-9DEE-B737CBF9C0B3}"/>
                </a:ext>
              </a:extLst>
            </p:cNvPr>
            <p:cNvSpPr txBox="1"/>
            <p:nvPr/>
          </p:nvSpPr>
          <p:spPr>
            <a:xfrm>
              <a:off x="2453288" y="2740288"/>
              <a:ext cx="1590392" cy="523220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Efecto agricultura en suelo</a:t>
              </a:r>
            </a:p>
          </p:txBody>
        </p:sp>
      </p:grpSp>
      <p:grpSp>
        <p:nvGrpSpPr>
          <p:cNvPr id="48" name="Agrupar 56">
            <a:extLst>
              <a:ext uri="{FF2B5EF4-FFF2-40B4-BE49-F238E27FC236}">
                <a16:creationId xmlns:a16="http://schemas.microsoft.com/office/drawing/2014/main" id="{BDA9DFAA-8DC8-3511-7AFD-C3AE25C5D415}"/>
              </a:ext>
            </a:extLst>
          </p:cNvPr>
          <p:cNvGrpSpPr/>
          <p:nvPr/>
        </p:nvGrpSpPr>
        <p:grpSpPr>
          <a:xfrm>
            <a:off x="3171973" y="3205940"/>
            <a:ext cx="1530460" cy="905027"/>
            <a:chOff x="1397501" y="3116295"/>
            <a:chExt cx="1530460" cy="905027"/>
          </a:xfrm>
        </p:grpSpPr>
        <p:sp>
          <p:nvSpPr>
            <p:cNvPr id="49" name="Rectángulo 54">
              <a:extLst>
                <a:ext uri="{FF2B5EF4-FFF2-40B4-BE49-F238E27FC236}">
                  <a16:creationId xmlns:a16="http://schemas.microsoft.com/office/drawing/2014/main" id="{393F5C21-7C35-7023-A781-51420156A895}"/>
                </a:ext>
              </a:extLst>
            </p:cNvPr>
            <p:cNvSpPr/>
            <p:nvPr/>
          </p:nvSpPr>
          <p:spPr>
            <a:xfrm>
              <a:off x="1407619" y="3116295"/>
              <a:ext cx="1520342" cy="905027"/>
            </a:xfrm>
            <a:prstGeom prst="rect">
              <a:avLst/>
            </a:prstGeom>
            <a:solidFill>
              <a:srgbClr val="FFFFFF"/>
            </a:solidFill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0" name="CuadroTexto 55">
              <a:extLst>
                <a:ext uri="{FF2B5EF4-FFF2-40B4-BE49-F238E27FC236}">
                  <a16:creationId xmlns:a16="http://schemas.microsoft.com/office/drawing/2014/main" id="{A6DC57AD-C656-0790-0727-E76482C1305D}"/>
                </a:ext>
              </a:extLst>
            </p:cNvPr>
            <p:cNvSpPr txBox="1"/>
            <p:nvPr/>
          </p:nvSpPr>
          <p:spPr>
            <a:xfrm>
              <a:off x="1397501" y="3194087"/>
              <a:ext cx="148161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dirty="0">
                  <a:solidFill>
                    <a:srgbClr val="FF0000"/>
                  </a:solidFill>
                </a:rPr>
                <a:t>Implicaciones para la gestión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418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930877"/>
            <a:ext cx="78710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000" b="1" dirty="0"/>
              <a:t>9. Amplía los horizontes temporales</a:t>
            </a:r>
          </a:p>
        </p:txBody>
      </p:sp>
      <p:pic>
        <p:nvPicPr>
          <p:cNvPr id="9218" name="Picture 2" descr="Details are in the caption following the image">
            <a:extLst>
              <a:ext uri="{FF2B5EF4-FFF2-40B4-BE49-F238E27FC236}">
                <a16:creationId xmlns:a16="http://schemas.microsoft.com/office/drawing/2014/main" id="{AD4A005F-ABFD-2434-8004-ACB3665CD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80" y="2710237"/>
            <a:ext cx="7123274" cy="368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E20BA66-D731-1481-D522-8D3A67A48BCA}"/>
              </a:ext>
            </a:extLst>
          </p:cNvPr>
          <p:cNvSpPr txBox="1"/>
          <p:nvPr/>
        </p:nvSpPr>
        <p:spPr>
          <a:xfrm>
            <a:off x="1713648" y="6511055"/>
            <a:ext cx="649137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ES" dirty="0"/>
              <a:t>https://besjournals.onlinelibrary.wiley.com/doi/10.1002/pan3.10510</a:t>
            </a:r>
          </a:p>
        </p:txBody>
      </p:sp>
    </p:spTree>
    <p:extLst>
      <p:ext uri="{BB962C8B-B14F-4D97-AF65-F5344CB8AC3E}">
        <p14:creationId xmlns:p14="http://schemas.microsoft.com/office/powerpoint/2010/main" val="3278144078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2195</TotalTime>
  <Words>683</Words>
  <Application>Microsoft Macintosh PowerPoint</Application>
  <PresentationFormat>On-screen Show (4:3)</PresentationFormat>
  <Paragraphs>75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Meta Bold Roman</vt:lpstr>
      <vt:lpstr>1_Tema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Cristina Acosta Muñoz</dc:creator>
  <cp:lastModifiedBy>Francisco Javier Bonet García</cp:lastModifiedBy>
  <cp:revision>46</cp:revision>
  <dcterms:created xsi:type="dcterms:W3CDTF">2020-07-23T01:32:39Z</dcterms:created>
  <dcterms:modified xsi:type="dcterms:W3CDTF">2025-03-02T09:53:20Z</dcterms:modified>
</cp:coreProperties>
</file>